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263" r:id="rId6"/>
    <p:sldId id="264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7C586-C444-35A1-6966-D5FA67C8AE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536514-D50B-C019-CB14-097F95A0A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E9E63-A206-70D1-8C93-5C31ABCC0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FAFC-12B1-4E44-9B8E-A04658D3085E}" type="datetimeFigureOut">
              <a:rPr lang="en-IN" smtClean="0"/>
              <a:t>14-06-2023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4B0C79-78C0-2044-E38A-0F56255A9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7C96A-7FAC-BB2F-B5B9-1BCB2AB2B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AD16C-AB18-4682-AE12-46BD268200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6797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19857-D48C-A113-269F-01A046E88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547E21-A589-6E18-E659-2D82A7EDDA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8F50B-A109-8E83-934F-2504EC73D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FAFC-12B1-4E44-9B8E-A04658D3085E}" type="datetimeFigureOut">
              <a:rPr lang="en-IN" smtClean="0"/>
              <a:t>14-06-2023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B78FF-C89E-B415-6C89-0084A22CE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6B0DB7-12B7-637F-F9D7-6537A689D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AD16C-AB18-4682-AE12-46BD268200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2576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0A7D07-28C9-D1F2-E63E-2258B5EBB7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FE7DD8-A4C8-5857-DF9C-9615612A16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7F38AC-C20C-8831-1E0C-D15856136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FAFC-12B1-4E44-9B8E-A04658D3085E}" type="datetimeFigureOut">
              <a:rPr lang="en-IN" smtClean="0"/>
              <a:t>14-06-2023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0E523-712B-02AA-D5D5-A0C333EBA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0DD40A-64EB-F8AB-8E51-8DDAB0E91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AD16C-AB18-4682-AE12-46BD268200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3789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231B4-793F-4609-6BDE-0641E1AA5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818E8-C8A5-566B-5384-05A8ADAF6B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5B465B-8F0F-D504-FB0E-3E00DF17F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FAFC-12B1-4E44-9B8E-A04658D3085E}" type="datetimeFigureOut">
              <a:rPr lang="en-IN" smtClean="0"/>
              <a:t>14-06-2023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21090D-867B-BD45-330E-E5DD328CF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334B1-36AE-8FAD-4B0B-592784736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AD16C-AB18-4682-AE12-46BD268200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289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CF1D0-6158-FF53-C9E2-E73A98871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CDE8D7-C7E5-7A96-DD55-66FE2E0A40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9972E-8FFC-36FF-6B25-18C87DA96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FAFC-12B1-4E44-9B8E-A04658D3085E}" type="datetimeFigureOut">
              <a:rPr lang="en-IN" smtClean="0"/>
              <a:t>14-06-2023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6955AC-7FD1-0CA4-9962-61A63EB7B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333D70-C73D-4A4B-C0F2-9F63C2E2F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AD16C-AB18-4682-AE12-46BD268200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7994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B2978-E83A-D266-DD10-8F0D9917A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20AF8-F43A-19B8-8CA1-E4B2155759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5960E5-7E1E-D965-5873-6012B952F5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DC6BDB-6E46-41B9-F855-9E30D75FC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FAFC-12B1-4E44-9B8E-A04658D3085E}" type="datetimeFigureOut">
              <a:rPr lang="en-IN" smtClean="0"/>
              <a:t>14-06-2023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F0BBD-9223-74FF-2825-89CA72314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1DA14-E1EA-5284-5BB4-3C0577683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AD16C-AB18-4682-AE12-46BD268200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4350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A8432-E128-2BF0-2AE3-DD235D48F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4577F1-A1EA-6E34-8B62-A9928656A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02ED65-C9D9-4F34-A049-E7E11645DA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BD7E5A-5D8A-1919-294B-933DFD56C1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796093-2710-418C-6303-56326E3360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D8F443-E127-3386-23E1-E89161B91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FAFC-12B1-4E44-9B8E-A04658D3085E}" type="datetimeFigureOut">
              <a:rPr lang="en-IN" smtClean="0"/>
              <a:t>14-06-2023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E07333-C54D-DEF4-BACD-EB03731FE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68DD6B-AF2D-C14A-5C59-1BE6B2634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AD16C-AB18-4682-AE12-46BD268200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650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1AFC8-46FE-EE2F-93C4-F23993ECF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6990E1-8ABA-A264-5F41-06208AB3A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FAFC-12B1-4E44-9B8E-A04658D3085E}" type="datetimeFigureOut">
              <a:rPr lang="en-IN" smtClean="0"/>
              <a:t>14-06-2023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228056-361D-10DE-C14A-D9EDA4CE7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EB28CB-20E0-169B-AE61-A9A905409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AD16C-AB18-4682-AE12-46BD268200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321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F06431-37B0-EF7B-A78D-0C60B27B2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FAFC-12B1-4E44-9B8E-A04658D3085E}" type="datetimeFigureOut">
              <a:rPr lang="en-IN" smtClean="0"/>
              <a:t>14-06-2023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ACD51D-BD32-FC86-8A8B-B90463D25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7870DC-57A3-A547-9B6D-2D38DCE05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AD16C-AB18-4682-AE12-46BD268200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9238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DA393-F4A8-3DE9-781B-D15B4E57C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537FA-BDE5-9A3F-D673-DDBA44793D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C90739-9658-F3AD-C892-E7DFC8AB6C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783D20-1E5B-DF70-A3E0-BEC78FFED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FAFC-12B1-4E44-9B8E-A04658D3085E}" type="datetimeFigureOut">
              <a:rPr lang="en-IN" smtClean="0"/>
              <a:t>14-06-2023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1E3E98-C67C-F2A1-1F74-83AB98E08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527257-83C7-682D-D66C-4A8D23102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AD16C-AB18-4682-AE12-46BD268200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5703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077A9-EF43-FE60-1456-1AC2C5BA6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1AA483-4D36-C67F-73E8-61A178D3A8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CCB483-2451-CFA7-7530-8AF6CBF2FB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3B9688-EADB-F18B-56A6-3A7B7AA6E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FAFC-12B1-4E44-9B8E-A04658D3085E}" type="datetimeFigureOut">
              <a:rPr lang="en-IN" smtClean="0"/>
              <a:t>14-06-2023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B6C645-1EB8-2CB3-3076-D925A1915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9E1AA0-B6C1-BF51-C6AC-D8957316A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AD16C-AB18-4682-AE12-46BD268200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604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383045-E9EB-AACE-D5C3-51A2AA0BA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8DD93F-451D-5283-EA1F-44373562E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55F5B-F913-EFAC-F801-A5FE6D9718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FFAFC-12B1-4E44-9B8E-A04658D3085E}" type="datetimeFigureOut">
              <a:rPr lang="en-IN" smtClean="0"/>
              <a:t>14-06-2023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C847EF-D496-9C5A-AE6D-52C4D2D25B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C7BFC-97F9-DC8D-2AE0-9D99D47B5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9AD16C-AB18-4682-AE12-46BD268200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0276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.jpe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.jpe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10A60-A4A5-F57A-3C92-84A960692A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Robotic Cell Layouts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0B4765-42A0-6284-218B-027B82A041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 Anjan Kumar Dash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C1D8A6-3F83-FF10-FA8E-5FE56381D8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619"/>
          <a:stretch/>
        </p:blipFill>
        <p:spPr>
          <a:xfrm>
            <a:off x="3699168" y="8179"/>
            <a:ext cx="5159828" cy="139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752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FB5FE-E39D-70FA-9191-F8DB529A1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B9447-7DDA-72B4-5148-2B855BE55D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Robot centered </a:t>
            </a:r>
            <a:r>
              <a:rPr lang="en-US" dirty="0" err="1"/>
              <a:t>workcell</a:t>
            </a:r>
            <a:endParaRPr lang="en-US" dirty="0"/>
          </a:p>
          <a:p>
            <a:r>
              <a:rPr lang="en-US" dirty="0"/>
              <a:t>In-line robot </a:t>
            </a:r>
            <a:r>
              <a:rPr lang="en-US" dirty="0" err="1"/>
              <a:t>workcell</a:t>
            </a:r>
            <a:endParaRPr lang="en-US" dirty="0"/>
          </a:p>
          <a:p>
            <a:r>
              <a:rPr lang="en-US" dirty="0"/>
              <a:t>Mobile robot </a:t>
            </a:r>
            <a:r>
              <a:rPr lang="en-US" dirty="0" err="1"/>
              <a:t>workcell</a:t>
            </a:r>
            <a:endParaRPr lang="en-IN" dirty="0"/>
          </a:p>
        </p:txBody>
      </p:sp>
      <p:pic>
        <p:nvPicPr>
          <p:cNvPr id="1026" name="Picture 2" descr="Robot centered workcell layout">
            <a:extLst>
              <a:ext uri="{FF2B5EF4-FFF2-40B4-BE49-F238E27FC236}">
                <a16:creationId xmlns:a16="http://schemas.microsoft.com/office/drawing/2014/main" id="{B22726D7-93E9-3EE8-7842-65DE7ED648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0521" y="1690688"/>
            <a:ext cx="6086475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A65A51A-7852-0945-1C6A-3B19955639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619"/>
          <a:stretch/>
        </p:blipFill>
        <p:spPr>
          <a:xfrm>
            <a:off x="3699168" y="-19531"/>
            <a:ext cx="5159828" cy="13977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5F6440-75DE-FC3D-115E-6B0A276581DA}"/>
              </a:ext>
            </a:extLst>
          </p:cNvPr>
          <p:cNvSpPr txBox="1"/>
          <p:nvPr/>
        </p:nvSpPr>
        <p:spPr>
          <a:xfrm>
            <a:off x="5820521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https://theteche.com/robot-cell-layouts-theteche-com/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6FDA71-4EDB-ED93-C21D-7956882415D9}"/>
              </a:ext>
            </a:extLst>
          </p:cNvPr>
          <p:cNvSpPr txBox="1"/>
          <p:nvPr/>
        </p:nvSpPr>
        <p:spPr>
          <a:xfrm>
            <a:off x="6436063" y="5633561"/>
            <a:ext cx="55141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PT Serif" panose="020B0604020202020204" pitchFamily="18" charset="0"/>
              </a:rPr>
              <a:t>Example: Machining, die casting, plastic molding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12942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CEE1B-380F-AC46-29FC-70C3C2BDD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03B12-1513-A041-0464-D48974995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robot in a press shop - Google Search - Google Chrome 2023-06-14 10-35-24">
            <a:hlinkClick r:id="" action="ppaction://media"/>
            <a:extLst>
              <a:ext uri="{FF2B5EF4-FFF2-40B4-BE49-F238E27FC236}">
                <a16:creationId xmlns:a16="http://schemas.microsoft.com/office/drawing/2014/main" id="{13D727CF-F88A-7B9F-D2A2-9047D63149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1517" t="14467" r="9391" b="10782"/>
          <a:stretch/>
        </p:blipFill>
        <p:spPr>
          <a:xfrm>
            <a:off x="1457700" y="1420192"/>
            <a:ext cx="9642764" cy="48213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159EA9-F63B-FE1D-7F15-FD76329424A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619"/>
          <a:stretch/>
        </p:blipFill>
        <p:spPr>
          <a:xfrm>
            <a:off x="3699168" y="-19531"/>
            <a:ext cx="5159828" cy="139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549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3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B0EDD-4D82-564C-2246-DB540538E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020A0-B0C5-DD30-A5E6-251D53CAB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50" name="Picture 2" descr="In line robot workcell">
            <a:extLst>
              <a:ext uri="{FF2B5EF4-FFF2-40B4-BE49-F238E27FC236}">
                <a16:creationId xmlns:a16="http://schemas.microsoft.com/office/drawing/2014/main" id="{DA051F13-1B6C-480C-9278-89253AE4A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2763" y="1547813"/>
            <a:ext cx="6086475" cy="3762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6AB7175-7D9D-096B-5E83-74885F030C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619"/>
          <a:stretch/>
        </p:blipFill>
        <p:spPr>
          <a:xfrm>
            <a:off x="3699168" y="-5676"/>
            <a:ext cx="5159828" cy="13977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88BE486-2161-EB4F-5E88-E25915E55B5D}"/>
              </a:ext>
            </a:extLst>
          </p:cNvPr>
          <p:cNvSpPr txBox="1"/>
          <p:nvPr/>
        </p:nvSpPr>
        <p:spPr>
          <a:xfrm>
            <a:off x="5810996" y="59425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https://theteche.com/robot-cell-layouts-theteche-com/</a:t>
            </a:r>
          </a:p>
        </p:txBody>
      </p:sp>
    </p:spTree>
    <p:extLst>
      <p:ext uri="{BB962C8B-B14F-4D97-AF65-F5344CB8AC3E}">
        <p14:creationId xmlns:p14="http://schemas.microsoft.com/office/powerpoint/2010/main" val="1250932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37C2E-EAE8-8E77-1796-20A3FC538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assembly line of an automobile company - Google Search - Google Chrome 2023-06-14 10-52-26">
            <a:hlinkClick r:id="" action="ppaction://media"/>
            <a:extLst>
              <a:ext uri="{FF2B5EF4-FFF2-40B4-BE49-F238E27FC236}">
                <a16:creationId xmlns:a16="http://schemas.microsoft.com/office/drawing/2014/main" id="{DDEF8FCD-60BD-9EAB-EB85-672B72B0A78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" t="18858" r="38237" b="10736"/>
          <a:stretch/>
        </p:blipFill>
        <p:spPr>
          <a:xfrm>
            <a:off x="1982788" y="1690689"/>
            <a:ext cx="6454630" cy="3892693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312D2B-62EE-E7FC-CA36-6F8FEB5D887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619"/>
          <a:stretch/>
        </p:blipFill>
        <p:spPr>
          <a:xfrm>
            <a:off x="3699168" y="35889"/>
            <a:ext cx="5159828" cy="13977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FDE5BE-C7EE-8CA9-CF01-2A1F061A6B86}"/>
              </a:ext>
            </a:extLst>
          </p:cNvPr>
          <p:cNvSpPr txBox="1"/>
          <p:nvPr/>
        </p:nvSpPr>
        <p:spPr>
          <a:xfrm>
            <a:off x="9047018" y="3010496"/>
            <a:ext cx="29371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IN" b="1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Intermittent transfer</a:t>
            </a:r>
          </a:p>
          <a:p>
            <a:pPr algn="l">
              <a:buFont typeface="+mj-lt"/>
              <a:buAutoNum type="arabicPeriod"/>
            </a:pPr>
            <a:r>
              <a:rPr lang="en-IN" b="1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Continuous transfer</a:t>
            </a:r>
          </a:p>
          <a:p>
            <a:pPr algn="l">
              <a:buFont typeface="+mj-lt"/>
              <a:buAutoNum type="arabicPeriod"/>
            </a:pPr>
            <a:r>
              <a:rPr lang="en-IN" b="1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Non-synchronous transfer</a:t>
            </a:r>
          </a:p>
        </p:txBody>
      </p:sp>
    </p:spTree>
    <p:extLst>
      <p:ext uri="{BB962C8B-B14F-4D97-AF65-F5344CB8AC3E}">
        <p14:creationId xmlns:p14="http://schemas.microsoft.com/office/powerpoint/2010/main" val="1402143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5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53057-1823-025D-4CD6-A88943B48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88908-982D-1A72-1534-F2B91D362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993582" cy="5032375"/>
          </a:xfrm>
        </p:spPr>
        <p:txBody>
          <a:bodyPr>
            <a:normAutofit/>
          </a:bodyPr>
          <a:lstStyle/>
          <a:p>
            <a:r>
              <a:rPr lang="en-US" b="1" dirty="0"/>
              <a:t>Intermittent transfer system </a:t>
            </a:r>
            <a:r>
              <a:rPr lang="en-US" dirty="0"/>
              <a:t>( Robot is fixed, the objects come to its location)</a:t>
            </a:r>
          </a:p>
          <a:p>
            <a:r>
              <a:rPr lang="en-US" b="1" dirty="0"/>
              <a:t>Continuous transfer system </a:t>
            </a:r>
            <a:r>
              <a:rPr lang="en-US" dirty="0"/>
              <a:t>(Robot is in motion while it is doing its task on the object moving on the conveyer)</a:t>
            </a:r>
          </a:p>
          <a:p>
            <a:pPr lvl="1"/>
            <a:r>
              <a:rPr lang="en-US" dirty="0"/>
              <a:t>Moving baseline tracking system</a:t>
            </a:r>
          </a:p>
          <a:p>
            <a:pPr lvl="2"/>
            <a:r>
              <a:rPr lang="en-US" dirty="0"/>
              <a:t>The robot itself moves along side the conveyer on which the workpiece is moving</a:t>
            </a:r>
          </a:p>
          <a:p>
            <a:pPr lvl="2"/>
            <a:r>
              <a:rPr lang="en-US" dirty="0"/>
              <a:t>Extra DOF is to be given to the robot, may be by a rail parallel to the conveyer</a:t>
            </a:r>
          </a:p>
          <a:p>
            <a:pPr lvl="2"/>
            <a:r>
              <a:rPr lang="en-US" dirty="0"/>
              <a:t>Needs extra space, costly, potential interference between robots</a:t>
            </a:r>
          </a:p>
          <a:p>
            <a:pPr lvl="1"/>
            <a:r>
              <a:rPr lang="en-US" dirty="0"/>
              <a:t>Stationary baseline tracking system </a:t>
            </a:r>
          </a:p>
          <a:p>
            <a:pPr lvl="2"/>
            <a:r>
              <a:rPr lang="en-US" dirty="0"/>
              <a:t>Robot base is fixed, but its manipulator can move along side the conveyer</a:t>
            </a:r>
          </a:p>
          <a:p>
            <a:pPr lvl="2"/>
            <a:r>
              <a:rPr lang="en-US" dirty="0"/>
              <a:t>Needs to move the manipulator at a speed same as conveyer-control and computing ability</a:t>
            </a:r>
          </a:p>
          <a:p>
            <a:pPr lvl="2"/>
            <a:r>
              <a:rPr lang="en-US" dirty="0"/>
              <a:t>Tracking window must capture the end-effecter and the portion of the w/p where operation is to be performed</a:t>
            </a:r>
          </a:p>
          <a:p>
            <a:pPr lvl="2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8358A1-278C-7879-8A2E-1628B475E0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619"/>
          <a:stretch/>
        </p:blipFill>
        <p:spPr>
          <a:xfrm>
            <a:off x="3699168" y="35889"/>
            <a:ext cx="5159828" cy="139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831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78332-AE40-758F-C471-E5AAD0DB7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F70D9-72B4-3D46-F0CB-02D3DA25F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Total motion cycle must</a:t>
            </a:r>
          </a:p>
          <a:p>
            <a:pPr marL="0" indent="0">
              <a:buNone/>
            </a:pPr>
            <a:r>
              <a:rPr lang="en-US" sz="2000" dirty="0"/>
              <a:t>be captured within the tracking</a:t>
            </a:r>
          </a:p>
          <a:p>
            <a:pPr marL="0" indent="0">
              <a:buNone/>
            </a:pPr>
            <a:r>
              <a:rPr lang="en-US" sz="2000" dirty="0"/>
              <a:t>window.</a:t>
            </a:r>
          </a:p>
          <a:p>
            <a:r>
              <a:rPr lang="en-US" sz="2000" dirty="0"/>
              <a:t>Sensing the part on the conveyer</a:t>
            </a:r>
          </a:p>
          <a:p>
            <a:r>
              <a:rPr lang="en-US" sz="3200" dirty="0"/>
              <a:t>Non-synchronous transfer</a:t>
            </a:r>
          </a:p>
          <a:p>
            <a:pPr lvl="1"/>
            <a:r>
              <a:rPr lang="en-US" sz="2800" dirty="0"/>
              <a:t>Power-and-free: each part moves</a:t>
            </a:r>
          </a:p>
          <a:p>
            <a:pPr marL="457200" lvl="1" indent="0">
              <a:buNone/>
            </a:pPr>
            <a:r>
              <a:rPr lang="en-US" sz="2800" dirty="0"/>
              <a:t>independently along the conveyer </a:t>
            </a:r>
          </a:p>
          <a:p>
            <a:pPr marL="457200" lvl="1" indent="0">
              <a:buNone/>
            </a:pPr>
            <a:r>
              <a:rPr lang="en-US" sz="2800" dirty="0"/>
              <a:t>in a manner stop-and-go fashion</a:t>
            </a:r>
          </a:p>
          <a:p>
            <a:endParaRPr lang="en-IN" sz="2400" dirty="0"/>
          </a:p>
        </p:txBody>
      </p:sp>
      <p:pic>
        <p:nvPicPr>
          <p:cNvPr id="3074" name="Picture 2" descr="Concept of 'tracking window'">
            <a:extLst>
              <a:ext uri="{FF2B5EF4-FFF2-40B4-BE49-F238E27FC236}">
                <a16:creationId xmlns:a16="http://schemas.microsoft.com/office/drawing/2014/main" id="{4F785DD1-0298-4D3A-3ACA-49548A8DE1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9082" y="1762851"/>
            <a:ext cx="5514975" cy="4095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40D8747-33F8-219E-A44F-D5F178DEBE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619"/>
          <a:stretch/>
        </p:blipFill>
        <p:spPr>
          <a:xfrm>
            <a:off x="3699168" y="8179"/>
            <a:ext cx="5159828" cy="13977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6A47A35-8968-9570-D73B-B8E1C6AA183C}"/>
              </a:ext>
            </a:extLst>
          </p:cNvPr>
          <p:cNvSpPr txBox="1"/>
          <p:nvPr/>
        </p:nvSpPr>
        <p:spPr>
          <a:xfrm>
            <a:off x="5810996" y="59425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https://theteche.com/robot-cell-layouts-theteche-com/</a:t>
            </a:r>
          </a:p>
        </p:txBody>
      </p:sp>
    </p:spTree>
    <p:extLst>
      <p:ext uri="{BB962C8B-B14F-4D97-AF65-F5344CB8AC3E}">
        <p14:creationId xmlns:p14="http://schemas.microsoft.com/office/powerpoint/2010/main" val="394679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506BD-0063-A256-0CDE-DDD9A9A15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robot in a overhead rail - Google Search - Google Chrome 2023-06-14 11-48-19">
            <a:hlinkClick r:id="" action="ppaction://media"/>
            <a:extLst>
              <a:ext uri="{FF2B5EF4-FFF2-40B4-BE49-F238E27FC236}">
                <a16:creationId xmlns:a16="http://schemas.microsoft.com/office/drawing/2014/main" id="{47CA488D-84DE-3873-9FBB-FC93DE098D9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76750" y="1349248"/>
            <a:ext cx="7715250" cy="4351338"/>
          </a:xfrm>
        </p:spPr>
      </p:pic>
      <p:pic>
        <p:nvPicPr>
          <p:cNvPr id="4098" name="Picture 2" descr="Mobile robot cell">
            <a:extLst>
              <a:ext uri="{FF2B5EF4-FFF2-40B4-BE49-F238E27FC236}">
                <a16:creationId xmlns:a16="http://schemas.microsoft.com/office/drawing/2014/main" id="{012C6590-084D-F5F0-173E-E17F93EC4D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050" y="2164926"/>
            <a:ext cx="4410982" cy="3061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E5EEA1D-A264-2254-D017-9FDB1D6E9BC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619"/>
          <a:stretch/>
        </p:blipFill>
        <p:spPr>
          <a:xfrm>
            <a:off x="3699168" y="-19531"/>
            <a:ext cx="5159828" cy="13977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604DD63-BF79-D4D2-4B19-DA0C674A904D}"/>
              </a:ext>
            </a:extLst>
          </p:cNvPr>
          <p:cNvSpPr txBox="1"/>
          <p:nvPr/>
        </p:nvSpPr>
        <p:spPr>
          <a:xfrm>
            <a:off x="-19050" y="580549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https://theteche.com/robot-cell-layouts-theteche-com/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DEBE8C-5C03-8039-E133-DA29227ED8A7}"/>
              </a:ext>
            </a:extLst>
          </p:cNvPr>
          <p:cNvSpPr txBox="1"/>
          <p:nvPr/>
        </p:nvSpPr>
        <p:spPr>
          <a:xfrm>
            <a:off x="6894368" y="573984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/>
              <a:t>F</a:t>
            </a:r>
            <a:r>
              <a:rPr lang="en-IN" i="1" dirty="0"/>
              <a:t>rom you tube</a:t>
            </a:r>
          </a:p>
        </p:txBody>
      </p:sp>
    </p:spTree>
    <p:extLst>
      <p:ext uri="{BB962C8B-B14F-4D97-AF65-F5344CB8AC3E}">
        <p14:creationId xmlns:p14="http://schemas.microsoft.com/office/powerpoint/2010/main" val="672321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66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8DAE3-9B9B-75EF-42EE-B3E0A8054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2E005-7344-2577-743E-2A5060FEC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25625"/>
            <a:ext cx="11353800" cy="4351338"/>
          </a:xfrm>
        </p:spPr>
        <p:txBody>
          <a:bodyPr>
            <a:normAutofit/>
          </a:bodyPr>
          <a:lstStyle/>
          <a:p>
            <a:r>
              <a:rPr lang="en-US" sz="1800" dirty="0"/>
              <a:t>Better when the </a:t>
            </a:r>
          </a:p>
          <a:p>
            <a:pPr marL="0" indent="0">
              <a:buNone/>
            </a:pPr>
            <a:r>
              <a:rPr lang="en-US" sz="1800" dirty="0"/>
              <a:t>robot is to serve </a:t>
            </a:r>
          </a:p>
          <a:p>
            <a:pPr marL="0" indent="0">
              <a:buNone/>
            </a:pPr>
            <a:r>
              <a:rPr lang="en-US" sz="1800" dirty="0"/>
              <a:t>several machines</a:t>
            </a:r>
          </a:p>
          <a:p>
            <a:pPr marL="0" indent="0">
              <a:buNone/>
            </a:pPr>
            <a:r>
              <a:rPr lang="en-US" sz="1800" dirty="0"/>
              <a:t>with long process time</a:t>
            </a:r>
          </a:p>
          <a:p>
            <a:r>
              <a:rPr lang="en-US" sz="1800" dirty="0"/>
              <a:t>A separate robot</a:t>
            </a:r>
          </a:p>
          <a:p>
            <a:pPr marL="0" indent="0">
              <a:buNone/>
            </a:pPr>
            <a:r>
              <a:rPr lang="en-US" sz="1800" dirty="0"/>
              <a:t>for each machine </a:t>
            </a:r>
          </a:p>
          <a:p>
            <a:pPr marL="0" indent="0">
              <a:buNone/>
            </a:pPr>
            <a:r>
              <a:rPr lang="en-US" sz="1800" dirty="0"/>
              <a:t>may not be optimum.</a:t>
            </a:r>
            <a:endParaRPr lang="en-IN" sz="1800" dirty="0"/>
          </a:p>
        </p:txBody>
      </p:sp>
      <p:pic>
        <p:nvPicPr>
          <p:cNvPr id="4" name="Picture 4" descr="Overhead rail system for a mobile robot cell">
            <a:extLst>
              <a:ext uri="{FF2B5EF4-FFF2-40B4-BE49-F238E27FC236}">
                <a16:creationId xmlns:a16="http://schemas.microsoft.com/office/drawing/2014/main" id="{EA1A3AF5-CD06-34F3-B953-315A200CC4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3396" y="1307584"/>
            <a:ext cx="9753600" cy="481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123058-385B-1883-CA2D-61D9BA6AC3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619"/>
          <a:stretch/>
        </p:blipFill>
        <p:spPr>
          <a:xfrm>
            <a:off x="3699168" y="8179"/>
            <a:ext cx="5159828" cy="13977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1E8E07-C714-A86B-581B-C379AA9556A5}"/>
              </a:ext>
            </a:extLst>
          </p:cNvPr>
          <p:cNvSpPr txBox="1"/>
          <p:nvPr/>
        </p:nvSpPr>
        <p:spPr>
          <a:xfrm>
            <a:off x="5810996" y="59425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https://theteche.com/robot-cell-layouts-theteche-com/</a:t>
            </a:r>
          </a:p>
        </p:txBody>
      </p:sp>
    </p:spTree>
    <p:extLst>
      <p:ext uri="{BB962C8B-B14F-4D97-AF65-F5344CB8AC3E}">
        <p14:creationId xmlns:p14="http://schemas.microsoft.com/office/powerpoint/2010/main" val="2014306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268</Words>
  <Application>Microsoft Office PowerPoint</Application>
  <PresentationFormat>Widescreen</PresentationFormat>
  <Paragraphs>40</Paragraphs>
  <Slides>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PT Serif</vt:lpstr>
      <vt:lpstr>Office Theme</vt:lpstr>
      <vt:lpstr>Robotic Cell Layouts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Robotic Cell Layouts</dc:title>
  <dc:creator>Anjan Kumar Dash</dc:creator>
  <cp:lastModifiedBy>Anjan Kumar Dash</cp:lastModifiedBy>
  <cp:revision>5</cp:revision>
  <dcterms:created xsi:type="dcterms:W3CDTF">2023-06-14T06:06:30Z</dcterms:created>
  <dcterms:modified xsi:type="dcterms:W3CDTF">2023-06-14T06:31:06Z</dcterms:modified>
</cp:coreProperties>
</file>

<file path=docProps/thumbnail.jpeg>
</file>